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 Albanski, Engleski i Srpski jezik </c:v>
                </c:pt>
                <c:pt idx="1">
                  <c:v> Albanski i  Srpski jezik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47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83333333333334E-2"/>
          <c:y val="0.05"/>
          <c:w val="0.84319258530183727"/>
          <c:h val="0.93125000000000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15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91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848592519685039"/>
          <c:y val="0.47576500984251974"/>
          <c:w val="9.8474081364829394E-2"/>
          <c:h val="0.173469980314960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6.8750000000000006E-2"/>
          <c:w val="0.84319258530183727"/>
          <c:h val="0.93125000000000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780692953581257E-3"/>
          <c:y val="0.11645507735245443"/>
          <c:w val="0.61162263703544628"/>
          <c:h val="0.8559162207574813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Albanski, Engleski i Srpski jezik </c:v>
                </c:pt>
                <c:pt idx="1">
                  <c:v>Albanski i  Srpski jezik </c:v>
                </c:pt>
                <c:pt idx="2">
                  <c:v>Albanski, Srpski, Bosanski i Turski jezik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11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7.2908512081832896E-2"/>
          <c:w val="0.71081742125984249"/>
          <c:h val="0.9270914879181670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</c:v>
                </c:pt>
                <c:pt idx="1">
                  <c:v>25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</c:v>
                </c:pt>
                <c:pt idx="1">
                  <c:v>3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</c:v>
                </c:pt>
                <c:pt idx="1">
                  <c:v>4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14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33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DELIMIČNO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34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5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3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6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7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7FDE-26D7-4FC7-901A-692CBDCE2A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DE84-919D-44F2-8285-124C682A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6912768" cy="244827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ea typeface="Calibri"/>
                <a:cs typeface="Times New Roman"/>
              </a:rPr>
              <a:t>PRAVA NA UPOTREBU SLUŽBENIH JEZIKA U OPŠTINI PRIZREN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729587" cy="217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32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9.Da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ste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dovoljno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informisani</a:t>
            </a:r>
            <a:r>
              <a:rPr lang="en-US" sz="2400" dirty="0">
                <a:ea typeface="Calibri"/>
                <a:cs typeface="Times New Roman"/>
              </a:rPr>
              <a:t> o </a:t>
            </a:r>
            <a:r>
              <a:rPr lang="en-US" sz="2400" dirty="0" err="1">
                <a:ea typeface="Calibri"/>
                <a:cs typeface="Times New Roman"/>
              </a:rPr>
              <a:t>jezičkim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pravima</a:t>
            </a:r>
            <a:r>
              <a:rPr lang="en-US" sz="2400" dirty="0">
                <a:ea typeface="Calibri"/>
                <a:cs typeface="Times New Roman"/>
              </a:rPr>
              <a:t> u </a:t>
            </a:r>
            <a:r>
              <a:rPr lang="en-US" sz="2400" dirty="0" err="1">
                <a:ea typeface="Calibri"/>
                <a:cs typeface="Times New Roman"/>
              </a:rPr>
              <a:t>Vašoj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opštini</a:t>
            </a:r>
            <a:r>
              <a:rPr lang="en-US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82788686"/>
              </p:ext>
            </p:extLst>
          </p:nvPr>
        </p:nvGraphicFramePr>
        <p:xfrm>
          <a:off x="1379984" y="1772816"/>
          <a:ext cx="65043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04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78918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10.</a:t>
            </a:r>
            <a:r>
              <a:rPr lang="sr-Latn-CS" sz="2400" dirty="0" smtClean="0">
                <a:ea typeface="Calibri"/>
                <a:cs typeface="Times New Roman"/>
              </a:rPr>
              <a:t>Da </a:t>
            </a:r>
            <a:r>
              <a:rPr lang="sr-Latn-CS" sz="2400" dirty="0">
                <a:ea typeface="Calibri"/>
                <a:cs typeface="Times New Roman"/>
              </a:rPr>
              <a:t>li ste dovoljno informisani o mandatu, radu i nadležnosti Kancelarije poverenika za jezike</a:t>
            </a:r>
            <a:r>
              <a:rPr lang="sq-AL" sz="2400" dirty="0">
                <a:ea typeface="Calibri"/>
                <a:cs typeface="Times New Roman"/>
              </a:rPr>
              <a:t>?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998474059"/>
              </p:ext>
            </p:extLst>
          </p:nvPr>
        </p:nvGraphicFramePr>
        <p:xfrm>
          <a:off x="1524000" y="1397000"/>
          <a:ext cx="686442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69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11.Da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znate</a:t>
            </a:r>
            <a:r>
              <a:rPr lang="en-US" sz="2400" dirty="0">
                <a:ea typeface="Calibri"/>
                <a:cs typeface="Times New Roman"/>
              </a:rPr>
              <a:t> da od </a:t>
            </a:r>
            <a:r>
              <a:rPr lang="en-US" sz="2400" dirty="0" err="1">
                <a:ea typeface="Calibri"/>
                <a:cs typeface="Times New Roman"/>
              </a:rPr>
              <a:t>opštinskih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organa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imate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pravo</a:t>
            </a:r>
            <a:r>
              <a:rPr lang="en-US" sz="2400" dirty="0">
                <a:ea typeface="Calibri"/>
                <a:cs typeface="Times New Roman"/>
              </a:rPr>
              <a:t> da </a:t>
            </a:r>
            <a:r>
              <a:rPr lang="en-US" sz="2400" dirty="0" err="1">
                <a:ea typeface="Calibri"/>
                <a:cs typeface="Times New Roman"/>
              </a:rPr>
              <a:t>dobijete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dokumenat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kao</a:t>
            </a:r>
            <a:r>
              <a:rPr lang="en-US" sz="2400" dirty="0">
                <a:ea typeface="Calibri"/>
                <a:cs typeface="Times New Roman"/>
              </a:rPr>
              <a:t> i </a:t>
            </a:r>
            <a:r>
              <a:rPr lang="en-US" sz="2400" dirty="0" err="1">
                <a:ea typeface="Calibri"/>
                <a:cs typeface="Times New Roman"/>
              </a:rPr>
              <a:t>informaciju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službenim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jezicima</a:t>
            </a:r>
            <a:r>
              <a:rPr lang="en-US" sz="2400" dirty="0">
                <a:ea typeface="Calibri"/>
                <a:cs typeface="Times New Roman"/>
              </a:rPr>
              <a:t> i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jezicima</a:t>
            </a:r>
            <a:r>
              <a:rPr lang="en-US" sz="2400" dirty="0">
                <a:ea typeface="Calibri"/>
                <a:cs typeface="Times New Roman"/>
              </a:rPr>
              <a:t> u </a:t>
            </a:r>
            <a:r>
              <a:rPr lang="en-US" sz="2400" dirty="0" err="1">
                <a:ea typeface="Calibri"/>
                <a:cs typeface="Times New Roman"/>
              </a:rPr>
              <a:t>službenoj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upotrebi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opštinskom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nivou</a:t>
            </a:r>
            <a:r>
              <a:rPr lang="en-US" sz="2400" dirty="0">
                <a:ea typeface="Calibri"/>
                <a:cs typeface="Times New Roman"/>
              </a:rPr>
              <a:t>?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18469701"/>
              </p:ext>
            </p:extLst>
          </p:nvPr>
        </p:nvGraphicFramePr>
        <p:xfrm>
          <a:off x="1343980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23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ea typeface="Calibri"/>
                <a:cs typeface="Times New Roman"/>
              </a:rPr>
              <a:t>12.Da </a:t>
            </a:r>
            <a:r>
              <a:rPr lang="en-US" sz="2000" dirty="0">
                <a:ea typeface="Calibri"/>
                <a:cs typeface="Times New Roman"/>
              </a:rPr>
              <a:t>li </a:t>
            </a:r>
            <a:r>
              <a:rPr lang="en-US" sz="2000" dirty="0" err="1">
                <a:ea typeface="Calibri"/>
                <a:cs typeface="Times New Roman"/>
              </a:rPr>
              <a:t>znate</a:t>
            </a:r>
            <a:r>
              <a:rPr lang="en-US" sz="2000" dirty="0">
                <a:ea typeface="Calibri"/>
                <a:cs typeface="Times New Roman"/>
              </a:rPr>
              <a:t> da </a:t>
            </a:r>
            <a:r>
              <a:rPr lang="en-US" sz="2000" dirty="0" err="1">
                <a:ea typeface="Calibri"/>
                <a:cs typeface="Times New Roman"/>
              </a:rPr>
              <a:t>prema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Zakonu</a:t>
            </a:r>
            <a:r>
              <a:rPr lang="en-US" sz="2000" dirty="0">
                <a:ea typeface="Calibri"/>
                <a:cs typeface="Times New Roman"/>
              </a:rPr>
              <a:t> o </a:t>
            </a:r>
            <a:r>
              <a:rPr lang="en-US" sz="2000" dirty="0" err="1">
                <a:ea typeface="Calibri"/>
                <a:cs typeface="Times New Roman"/>
              </a:rPr>
              <a:t>upotrebi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jezika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svi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građani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imaju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pravo</a:t>
            </a:r>
            <a:r>
              <a:rPr lang="en-US" sz="2000" dirty="0">
                <a:ea typeface="Calibri"/>
                <a:cs typeface="Times New Roman"/>
              </a:rPr>
              <a:t> da </a:t>
            </a:r>
            <a:r>
              <a:rPr lang="en-US" sz="2000" dirty="0" err="1">
                <a:ea typeface="Calibri"/>
                <a:cs typeface="Times New Roman"/>
              </a:rPr>
              <a:t>koriste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bilo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koji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službeni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jezik</a:t>
            </a:r>
            <a:r>
              <a:rPr lang="en-US" sz="2000" dirty="0">
                <a:ea typeface="Calibri"/>
                <a:cs typeface="Times New Roman"/>
              </a:rPr>
              <a:t> u </a:t>
            </a:r>
            <a:r>
              <a:rPr lang="en-US" sz="2000" dirty="0" err="1">
                <a:ea typeface="Calibri"/>
                <a:cs typeface="Times New Roman"/>
              </a:rPr>
              <a:t>javnim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institucijama</a:t>
            </a:r>
            <a:r>
              <a:rPr lang="en-US" sz="2000" dirty="0">
                <a:ea typeface="Calibri"/>
                <a:cs typeface="Times New Roman"/>
              </a:rPr>
              <a:t>, </a:t>
            </a:r>
            <a:r>
              <a:rPr lang="en-US" sz="2000" dirty="0" err="1">
                <a:ea typeface="Calibri"/>
                <a:cs typeface="Times New Roman"/>
              </a:rPr>
              <a:t>organizacijama</a:t>
            </a:r>
            <a:r>
              <a:rPr lang="en-US" sz="2000" dirty="0">
                <a:ea typeface="Calibri"/>
                <a:cs typeface="Times New Roman"/>
              </a:rPr>
              <a:t> i </a:t>
            </a:r>
            <a:r>
              <a:rPr lang="en-US" sz="2000" dirty="0" err="1">
                <a:ea typeface="Calibri"/>
                <a:cs typeface="Times New Roman"/>
              </a:rPr>
              <a:t>drugim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preduzećima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koja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obavljaju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javne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funkcije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na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teritoriji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Republike</a:t>
            </a:r>
            <a:r>
              <a:rPr lang="en-US" sz="2000" dirty="0">
                <a:ea typeface="Calibri"/>
                <a:cs typeface="Times New Roman"/>
              </a:rPr>
              <a:t> Kosovo? </a:t>
            </a:r>
            <a:endParaRPr lang="en-US" sz="20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31285976"/>
              </p:ext>
            </p:extLst>
          </p:nvPr>
        </p:nvGraphicFramePr>
        <p:xfrm>
          <a:off x="1487996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8232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13.Da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znate</a:t>
            </a:r>
            <a:r>
              <a:rPr lang="en-US" sz="2400" dirty="0">
                <a:ea typeface="Calibri"/>
                <a:cs typeface="Times New Roman"/>
              </a:rPr>
              <a:t> da, u </a:t>
            </a:r>
            <a:r>
              <a:rPr lang="en-US" sz="2400" dirty="0" err="1">
                <a:ea typeface="Calibri"/>
                <a:cs typeface="Times New Roman"/>
              </a:rPr>
              <a:t>slučajevima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kada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smatrate</a:t>
            </a:r>
            <a:r>
              <a:rPr lang="en-US" sz="2400" dirty="0">
                <a:ea typeface="Calibri"/>
                <a:cs typeface="Times New Roman"/>
              </a:rPr>
              <a:t> da </a:t>
            </a:r>
            <a:r>
              <a:rPr lang="en-US" sz="2400" dirty="0" err="1">
                <a:ea typeface="Calibri"/>
                <a:cs typeface="Times New Roman"/>
              </a:rPr>
              <a:t>Vam</a:t>
            </a:r>
            <a:r>
              <a:rPr lang="en-US" sz="2400" dirty="0">
                <a:ea typeface="Calibri"/>
                <a:cs typeface="Times New Roman"/>
              </a:rPr>
              <a:t> je </a:t>
            </a:r>
            <a:r>
              <a:rPr lang="en-US" sz="2400" dirty="0" err="1">
                <a:ea typeface="Calibri"/>
                <a:cs typeface="Times New Roman"/>
              </a:rPr>
              <a:t>uskraćeno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pravo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jezik</a:t>
            </a:r>
            <a:r>
              <a:rPr lang="en-US" sz="2400" dirty="0">
                <a:ea typeface="Calibri"/>
                <a:cs typeface="Times New Roman"/>
              </a:rPr>
              <a:t>, </a:t>
            </a:r>
            <a:r>
              <a:rPr lang="en-US" sz="2400" dirty="0" err="1">
                <a:ea typeface="Calibri"/>
                <a:cs typeface="Times New Roman"/>
              </a:rPr>
              <a:t>imate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pravo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žalbe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instituciji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koja</a:t>
            </a:r>
            <a:r>
              <a:rPr lang="en-US" sz="2400" dirty="0">
                <a:ea typeface="Calibri"/>
                <a:cs typeface="Times New Roman"/>
              </a:rPr>
              <a:t> je to </a:t>
            </a:r>
            <a:r>
              <a:rPr lang="en-US" sz="2400" dirty="0" err="1">
                <a:ea typeface="Calibri"/>
                <a:cs typeface="Times New Roman"/>
              </a:rPr>
              <a:t>pravo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povredila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ili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Kancelariji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poverenika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za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jezike</a:t>
            </a:r>
            <a:r>
              <a:rPr lang="en-US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16201154"/>
              </p:ext>
            </p:extLst>
          </p:nvPr>
        </p:nvGraphicFramePr>
        <p:xfrm>
          <a:off x="1451992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63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52409326"/>
              </p:ext>
            </p:extLst>
          </p:nvPr>
        </p:nvGraphicFramePr>
        <p:xfrm>
          <a:off x="1524000" y="1397000"/>
          <a:ext cx="708044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971600" y="692696"/>
            <a:ext cx="727280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500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Prema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Ustavu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koji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su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službeni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jezici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u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Republici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Kosovo? </a:t>
            </a:r>
          </a:p>
        </p:txBody>
      </p:sp>
    </p:spTree>
    <p:extLst>
      <p:ext uri="{BB962C8B-B14F-4D97-AF65-F5344CB8AC3E}">
        <p14:creationId xmlns:p14="http://schemas.microsoft.com/office/powerpoint/2010/main" val="2421407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908720"/>
            <a:ext cx="612068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500"/>
              </a:spcAft>
            </a:pPr>
            <a:r>
              <a:rPr lang="en-US" sz="2400" dirty="0" smtClean="0">
                <a:solidFill>
                  <a:srgbClr val="55463E"/>
                </a:solidFill>
                <a:ea typeface="Calibri"/>
                <a:cs typeface="Times New Roman"/>
              </a:rPr>
              <a:t>2. Koji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su</a:t>
            </a:r>
            <a:r>
              <a:rPr lang="en-US" sz="2400" dirty="0">
                <a:solidFill>
                  <a:srgbClr val="55463E"/>
                </a:solidFill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55463E"/>
                </a:solidFill>
                <a:ea typeface="Calibri"/>
                <a:cs typeface="Times New Roman"/>
              </a:rPr>
              <a:t>slu</a:t>
            </a:r>
            <a:r>
              <a:rPr lang="sr-Latn-BA" sz="2400" dirty="0">
                <a:solidFill>
                  <a:srgbClr val="55463E"/>
                </a:solidFill>
                <a:ea typeface="Calibri"/>
                <a:cs typeface="Times New Roman"/>
              </a:rPr>
              <a:t>žbeni jezici u vašoj opštini? </a:t>
            </a:r>
            <a:endParaRPr lang="en-US" sz="2400" dirty="0">
              <a:solidFill>
                <a:srgbClr val="55463E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82741037"/>
              </p:ext>
            </p:extLst>
          </p:nvPr>
        </p:nvGraphicFramePr>
        <p:xfrm>
          <a:off x="959768" y="1412776"/>
          <a:ext cx="715245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73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908720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Calibri"/>
                <a:cs typeface="Times New Roman"/>
              </a:rPr>
              <a:t>3.</a:t>
            </a:r>
            <a:r>
              <a:rPr lang="sr-Latn-CS" sz="2400" dirty="0" smtClean="0">
                <a:ea typeface="Calibri"/>
                <a:cs typeface="Times New Roman"/>
              </a:rPr>
              <a:t>Da </a:t>
            </a:r>
            <a:r>
              <a:rPr lang="sr-Latn-CS" sz="2400" dirty="0">
                <a:ea typeface="Calibri"/>
                <a:cs typeface="Times New Roman"/>
              </a:rPr>
              <a:t>li opštinski službenici pružaju usluge na oba službena jezika?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78664206"/>
              </p:ext>
            </p:extLst>
          </p:nvPr>
        </p:nvGraphicFramePr>
        <p:xfrm>
          <a:off x="1288263" y="1739717"/>
          <a:ext cx="6096000" cy="38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12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47667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4.</a:t>
            </a:r>
            <a:r>
              <a:rPr lang="sr-Latn-CS" sz="2400" dirty="0" smtClean="0">
                <a:ea typeface="Calibri"/>
                <a:cs typeface="Times New Roman"/>
              </a:rPr>
              <a:t>Da </a:t>
            </a:r>
            <a:r>
              <a:rPr lang="sr-Latn-CS" sz="2400" dirty="0">
                <a:ea typeface="Calibri"/>
                <a:cs typeface="Times New Roman"/>
              </a:rPr>
              <a:t>li prilikom traženja dokumenta od zaposlenih u opštinskim institucijama, dobijate uslugu na Vašem jeziku</a:t>
            </a:r>
            <a:r>
              <a:rPr lang="sq-AL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26463837"/>
              </p:ext>
            </p:extLst>
          </p:nvPr>
        </p:nvGraphicFramePr>
        <p:xfrm>
          <a:off x="1547664" y="186888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329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54868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5.Da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su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natpisi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šalterima</a:t>
            </a:r>
            <a:r>
              <a:rPr lang="en-US" sz="2400" dirty="0">
                <a:ea typeface="Calibri"/>
                <a:cs typeface="Times New Roman"/>
              </a:rPr>
              <a:t> u </a:t>
            </a:r>
            <a:r>
              <a:rPr lang="en-US" sz="2400" dirty="0" err="1">
                <a:ea typeface="Calibri"/>
                <a:cs typeface="Times New Roman"/>
              </a:rPr>
              <a:t>lokalnim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institucijama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va</a:t>
            </a:r>
            <a:r>
              <a:rPr lang="sr-Latn-BA" sz="2400" dirty="0">
                <a:ea typeface="Calibri"/>
                <a:cs typeface="Times New Roman"/>
              </a:rPr>
              <a:t>še opštine </a:t>
            </a:r>
            <a:r>
              <a:rPr lang="en-US" sz="2400" dirty="0" err="1">
                <a:ea typeface="Calibri"/>
                <a:cs typeface="Times New Roman"/>
              </a:rPr>
              <a:t>napisani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službenim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jezicima</a:t>
            </a:r>
            <a:r>
              <a:rPr lang="en-US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725458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38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7667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6.Da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su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natpisi</a:t>
            </a:r>
            <a:r>
              <a:rPr lang="en-US" sz="2400" dirty="0">
                <a:ea typeface="Calibri"/>
                <a:cs typeface="Times New Roman"/>
              </a:rPr>
              <a:t> i </a:t>
            </a:r>
            <a:r>
              <a:rPr lang="en-US" sz="2400" dirty="0" err="1">
                <a:ea typeface="Calibri"/>
                <a:cs typeface="Times New Roman"/>
              </a:rPr>
              <a:t>obaveštenja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šalterima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opštinskih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javnih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službi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postavljeni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službenim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jezicima</a:t>
            </a:r>
            <a:r>
              <a:rPr lang="en-US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700687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29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548680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400" dirty="0" smtClean="0">
                <a:ea typeface="Calibri"/>
                <a:cs typeface="Times New Roman"/>
              </a:rPr>
              <a:t>7.Da </a:t>
            </a:r>
            <a:r>
              <a:rPr lang="de-CH" sz="2400" dirty="0">
                <a:ea typeface="Calibri"/>
                <a:cs typeface="Times New Roman"/>
              </a:rPr>
              <a:t>li su nazivi ulica opštine Prizren napisani na oba službena jezika?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402472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87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926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ea typeface="Calibri"/>
                <a:cs typeface="Times New Roman"/>
              </a:rPr>
              <a:t>8.Da </a:t>
            </a:r>
            <a:r>
              <a:rPr lang="en-US" sz="2400" dirty="0">
                <a:ea typeface="Calibri"/>
                <a:cs typeface="Times New Roman"/>
              </a:rPr>
              <a:t>li </a:t>
            </a:r>
            <a:r>
              <a:rPr lang="en-US" sz="2400" dirty="0" err="1">
                <a:ea typeface="Calibri"/>
                <a:cs typeface="Times New Roman"/>
              </a:rPr>
              <a:t>smatrate</a:t>
            </a:r>
            <a:r>
              <a:rPr lang="en-US" sz="2400" dirty="0">
                <a:ea typeface="Calibri"/>
                <a:cs typeface="Times New Roman"/>
              </a:rPr>
              <a:t> da je </a:t>
            </a:r>
            <a:r>
              <a:rPr lang="en-US" sz="2400" dirty="0" err="1">
                <a:ea typeface="Calibri"/>
                <a:cs typeface="Times New Roman"/>
              </a:rPr>
              <a:t>pružanje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usluga</a:t>
            </a:r>
            <a:r>
              <a:rPr lang="en-US" sz="2400" dirty="0">
                <a:ea typeface="Calibri"/>
                <a:cs typeface="Times New Roman"/>
              </a:rPr>
              <a:t> u </a:t>
            </a:r>
            <a:r>
              <a:rPr lang="en-US" sz="2400" dirty="0" err="1">
                <a:ea typeface="Calibri"/>
                <a:cs typeface="Times New Roman"/>
              </a:rPr>
              <a:t>opštinskim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institucijama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na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zadovoljavajućem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ea typeface="Calibri"/>
                <a:cs typeface="Times New Roman"/>
              </a:rPr>
              <a:t>nivou</a:t>
            </a:r>
            <a:r>
              <a:rPr lang="en-US" sz="2400" dirty="0">
                <a:ea typeface="Calibri"/>
                <a:cs typeface="Times New Roman"/>
              </a:rPr>
              <a:t>? 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264353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53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245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Customer</dc:creator>
  <cp:lastModifiedBy>Customer</cp:lastModifiedBy>
  <cp:revision>6</cp:revision>
  <dcterms:created xsi:type="dcterms:W3CDTF">2018-05-10T16:00:57Z</dcterms:created>
  <dcterms:modified xsi:type="dcterms:W3CDTF">2018-05-10T16:54:47Z</dcterms:modified>
</cp:coreProperties>
</file>